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8"/>
  </p:notesMasterIdLst>
  <p:sldIdLst>
    <p:sldId id="258" r:id="rId3"/>
    <p:sldId id="1375" r:id="rId4"/>
    <p:sldId id="1351" r:id="rId5"/>
    <p:sldId id="257" r:id="rId6"/>
    <p:sldId id="1362" r:id="rId7"/>
    <p:sldId id="1363" r:id="rId8"/>
    <p:sldId id="1361" r:id="rId9"/>
    <p:sldId id="324" r:id="rId10"/>
    <p:sldId id="1352" r:id="rId11"/>
    <p:sldId id="1357" r:id="rId12"/>
    <p:sldId id="1359" r:id="rId13"/>
    <p:sldId id="1353" r:id="rId14"/>
    <p:sldId id="1365" r:id="rId15"/>
    <p:sldId id="1366" r:id="rId16"/>
    <p:sldId id="1374" r:id="rId17"/>
    <p:sldId id="1367" r:id="rId18"/>
    <p:sldId id="1368" r:id="rId19"/>
    <p:sldId id="1355" r:id="rId20"/>
    <p:sldId id="1369" r:id="rId21"/>
    <p:sldId id="1370" r:id="rId22"/>
    <p:sldId id="1356" r:id="rId23"/>
    <p:sldId id="1371" r:id="rId24"/>
    <p:sldId id="1372" r:id="rId25"/>
    <p:sldId id="1373" r:id="rId26"/>
    <p:sldId id="113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E79E"/>
    <a:srgbClr val="FF9933"/>
    <a:srgbClr val="283A6A"/>
    <a:srgbClr val="1A579F"/>
    <a:srgbClr val="0D1F27"/>
    <a:srgbClr val="2EC2E2"/>
    <a:srgbClr val="89C54B"/>
    <a:srgbClr val="001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E7936-9487-4E82-BAD8-99F310193547}" v="2" dt="2024-10-28T11:43:53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9205" autoAdjust="0"/>
  </p:normalViewPr>
  <p:slideViewPr>
    <p:cSldViewPr snapToGrid="0">
      <p:cViewPr varScale="1">
        <p:scale>
          <a:sx n="96" d="100"/>
          <a:sy n="96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Veldhoven" userId="6567d422-9479-47f3-9a64-c323eb72cfc9" providerId="ADAL" clId="{457E7936-9487-4E82-BAD8-99F310193547}"/>
    <pc:docChg chg="delSld delMainMaster">
      <pc:chgData name="Oscar Veldhoven" userId="6567d422-9479-47f3-9a64-c323eb72cfc9" providerId="ADAL" clId="{457E7936-9487-4E82-BAD8-99F310193547}" dt="2024-10-28T11:43:36.025" v="0" actId="47"/>
      <pc:docMkLst>
        <pc:docMk/>
      </pc:docMkLst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764749748" sldId="256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709796401" sldId="259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2734584381" sldId="260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2332422" sldId="261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947764475" sldId="262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100113511" sldId="263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119176798" sldId="264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279205247" sldId="265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566578381" sldId="266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616844461" sldId="267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468381082" sldId="429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438172890" sldId="430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392163558" sldId="631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755920199" sldId="632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186824383" sldId="633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726039712" sldId="634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384911021" sldId="635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49786512" sldId="636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165704224" sldId="641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2967054655" sldId="642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587432745" sldId="643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4062653726" sldId="663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4091597809" sldId="666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4170057227" sldId="669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2457506886" sldId="670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155054774" sldId="672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2839458960" sldId="673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561309601" sldId="674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556887076" sldId="675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2241988801" sldId="685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892000144" sldId="686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301999520" sldId="687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652629145" sldId="688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1125153" sldId="689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309747647" sldId="1376"/>
        </pc:sldMkLst>
      </pc:sldChg>
      <pc:sldChg chg="del">
        <pc:chgData name="Oscar Veldhoven" userId="6567d422-9479-47f3-9a64-c323eb72cfc9" providerId="ADAL" clId="{457E7936-9487-4E82-BAD8-99F310193547}" dt="2024-10-28T11:43:36.025" v="0" actId="47"/>
        <pc:sldMkLst>
          <pc:docMk/>
          <pc:sldMk cId="3633835105" sldId="1377"/>
        </pc:sldMkLst>
      </pc:sldChg>
      <pc:sldMasterChg chg="del delSldLayout">
        <pc:chgData name="Oscar Veldhoven" userId="6567d422-9479-47f3-9a64-c323eb72cfc9" providerId="ADAL" clId="{457E7936-9487-4E82-BAD8-99F310193547}" dt="2024-10-28T11:43:36.025" v="0" actId="47"/>
        <pc:sldMasterMkLst>
          <pc:docMk/>
          <pc:sldMasterMk cId="2188324138" sldId="2147483662"/>
        </pc:sldMasterMkLst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3063695866" sldId="2147483663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2892773141" sldId="2147483664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3370050098" sldId="2147483665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193541301" sldId="2147483666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2035365787" sldId="2147483667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1312519693" sldId="2147483668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1656705300" sldId="2147483669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2006017616" sldId="2147483670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1710564587" sldId="2147483671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2527699122" sldId="2147483672"/>
          </pc:sldLayoutMkLst>
        </pc:sldLayoutChg>
        <pc:sldLayoutChg chg="del">
          <pc:chgData name="Oscar Veldhoven" userId="6567d422-9479-47f3-9a64-c323eb72cfc9" providerId="ADAL" clId="{457E7936-9487-4E82-BAD8-99F310193547}" dt="2024-10-28T11:43:36.025" v="0" actId="47"/>
          <pc:sldLayoutMkLst>
            <pc:docMk/>
            <pc:sldMasterMk cId="2188324138" sldId="2147483662"/>
            <pc:sldLayoutMk cId="1330019821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27446-363B-4524-A97D-0087F3807FE3}" type="datetimeFigureOut">
              <a:rPr lang="en-GB" smtClean="0"/>
              <a:t>28/10/2024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74F41-820B-4085-97AD-67802EA8AF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49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5AC59-4A76-F74A-B283-19536CDA4E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63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5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Shelley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3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Shelley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64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4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474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 - Hands up if you are a manager? Keep hands up if you’ve had any formal training?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908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Shelley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98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Shelley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80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69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06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03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579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48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7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23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2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58E75-0E2E-CB4D-8009-F21389AF96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39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19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Emily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74F41-820B-4085-97AD-67802EA8AF7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98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0E36-BF8C-2CA7-1692-42BA0349C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0153C-E867-1098-2B6B-2FB8AD5B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6FDC-E652-C16D-88DA-6D296FBD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02" y="2434912"/>
            <a:ext cx="6628461" cy="1590773"/>
          </a:xfrm>
        </p:spPr>
        <p:txBody>
          <a:bodyPr anchor="b">
            <a:normAutofit/>
          </a:bodyPr>
          <a:lstStyle>
            <a:lvl1pPr algn="l">
              <a:defRPr sz="3878"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F4A1C-2B1C-BF37-93D7-9C441BE03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631" y="4554999"/>
            <a:ext cx="6628461" cy="365125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latin typeface="Plus Jakarta Sans" pitchFamily="2" charset="77"/>
                <a:cs typeface="Plus Jakarta Sans" pitchFamily="2" charset="77"/>
              </a:defRPr>
            </a:lvl1pPr>
            <a:lvl2pPr marL="443294" indent="0" algn="ctr">
              <a:buNone/>
              <a:defRPr sz="1940"/>
            </a:lvl2pPr>
            <a:lvl3pPr marL="886587" indent="0" algn="ctr">
              <a:buNone/>
              <a:defRPr sz="1745"/>
            </a:lvl3pPr>
            <a:lvl4pPr marL="1329880" indent="0" algn="ctr">
              <a:buNone/>
              <a:defRPr sz="1552"/>
            </a:lvl4pPr>
            <a:lvl5pPr marL="1773173" indent="0" algn="ctr">
              <a:buNone/>
              <a:defRPr sz="1552"/>
            </a:lvl5pPr>
            <a:lvl6pPr marL="2216467" indent="0" algn="ctr">
              <a:buNone/>
              <a:defRPr sz="1552"/>
            </a:lvl6pPr>
            <a:lvl7pPr marL="2659760" indent="0" algn="ctr">
              <a:buNone/>
              <a:defRPr sz="1552"/>
            </a:lvl7pPr>
            <a:lvl8pPr marL="3103054" indent="0" algn="ctr">
              <a:buNone/>
              <a:defRPr sz="1552"/>
            </a:lvl8pPr>
            <a:lvl9pPr marL="3546347" indent="0" algn="ctr">
              <a:buNone/>
              <a:defRPr sz="1552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31872" y="6232467"/>
            <a:ext cx="1939891" cy="27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64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164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164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164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0BCA0-F053-725B-5D72-41A88747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4" y="6243099"/>
            <a:ext cx="2223977" cy="310971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5D59AC33-1836-005E-D27E-E9B8C64B9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02" y="582830"/>
            <a:ext cx="3836760" cy="782699"/>
          </a:xfrm>
          <a:prstGeom prst="rect">
            <a:avLst/>
          </a:prstGeom>
        </p:spPr>
      </p:pic>
      <p:pic>
        <p:nvPicPr>
          <p:cNvPr id="17" name="Picture 16" descr="A black background with green and white triangles&#10;&#10;Description automatically generated">
            <a:extLst>
              <a:ext uri="{FF2B5EF4-FFF2-40B4-BE49-F238E27FC236}">
                <a16:creationId xmlns:a16="http://schemas.microsoft.com/office/drawing/2014/main" id="{3EB41A2F-77CA-E61D-99F5-90885FAA87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429622" y="202850"/>
            <a:ext cx="5035766" cy="24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7">
          <p15:clr>
            <a:srgbClr val="FBAE40"/>
          </p15:clr>
        </p15:guide>
        <p15:guide id="2" pos="57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02275" y="6037193"/>
            <a:ext cx="227082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67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067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067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067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3" name="Picture 2" descr="A green arrow with white text&#10;&#10;Description automatically generated">
            <a:extLst>
              <a:ext uri="{FF2B5EF4-FFF2-40B4-BE49-F238E27FC236}">
                <a16:creationId xmlns:a16="http://schemas.microsoft.com/office/drawing/2014/main" id="{DD31D677-3DAC-1587-6B3D-F530CC0EA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85" y="820808"/>
            <a:ext cx="2641876" cy="99227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A312AA9-05B2-CF89-B7A8-403B05878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81" y="3025348"/>
            <a:ext cx="5904023" cy="1204421"/>
          </a:xfrm>
          <a:prstGeom prst="rect">
            <a:avLst/>
          </a:prstGeom>
        </p:spPr>
      </p:pic>
      <p:pic>
        <p:nvPicPr>
          <p:cNvPr id="17" name="Picture 16" descr="A group of green and white triangles&#10;&#10;Description automatically generated">
            <a:extLst>
              <a:ext uri="{FF2B5EF4-FFF2-40B4-BE49-F238E27FC236}">
                <a16:creationId xmlns:a16="http://schemas.microsoft.com/office/drawing/2014/main" id="{60730EF9-43E3-2AD1-5541-AB5AE5685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20" y="2044315"/>
            <a:ext cx="8970962" cy="48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44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3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583F-D4BA-72F7-83C0-F6004504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38022-DD38-3FAB-298C-56F8E02B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3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8185-3080-6139-C13E-A6605F5B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C5669-0C6F-BBCE-86FA-B80F0A88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0B1CD-C18D-EC35-60F9-1CE06DC6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A8063-0452-4039-831B-17092DAF4419}" type="datetimeFigureOut">
              <a:rPr lang="en-GB" smtClean="0"/>
              <a:t>28/10/2024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D3E5-18B2-A9FB-43BC-9B048338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AF7C9-197F-B5AC-FC7B-90278600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4CEC6-AB09-4F67-BF54-7C475A9420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5BFD-8DE2-0A32-69EC-52722ACA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8E20-157E-E49D-AED0-FAED1753E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CCEF-1093-A08D-7AB9-DE0236AA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2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74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F6CD-3B64-D461-98D4-711FE1DA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3CE8A-F9B8-4218-18AE-4B91CBF4F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D2724-0CC0-F382-CDC4-E46CCDAA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5F1E9-ABA8-4AAC-0386-F7FE83A03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0BE11-85F7-C47A-D728-25EA6A0B4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07D15-9122-FA5D-0123-97FCC3D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3792-F534-A747-812E-CB07970C7DA7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D34C5-899F-DACB-DDCE-E0B08253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13448-B100-EB4B-9F0C-F4E1BB8B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29C2-580B-7A4B-BB41-FE5271D5D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7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3FD4-626B-4CD0-2DD7-7E78BDF5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518042"/>
            <a:ext cx="517497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E8D-7DB1-432F-5B6A-7E30D4C3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2289830"/>
            <a:ext cx="5174974" cy="364107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EC1FAD-792E-E801-CDF9-033A5100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1528" y="518042"/>
            <a:ext cx="5162272" cy="54128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436A5-DA2F-CFED-1949-2866C3AEC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821" y="6245563"/>
            <a:ext cx="2223979" cy="310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340BC-52B0-B876-3396-10C15FC998A6}"/>
              </a:ext>
            </a:extLst>
          </p:cNvPr>
          <p:cNvSpPr txBox="1"/>
          <p:nvPr userDrawn="1"/>
        </p:nvSpPr>
        <p:spPr>
          <a:xfrm>
            <a:off x="731872" y="6232466"/>
            <a:ext cx="1096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</a:p>
        </p:txBody>
      </p:sp>
    </p:spTree>
    <p:extLst>
      <p:ext uri="{BB962C8B-B14F-4D97-AF65-F5344CB8AC3E}">
        <p14:creationId xmlns:p14="http://schemas.microsoft.com/office/powerpoint/2010/main" val="232684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86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57CF4-EC4E-666E-3EAA-56899E7B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0168-FB3B-BCE5-B5A2-B0E466D0C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56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22707-F765-FEB8-C2CE-0E6B2AD5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0CBC-586E-3CEE-C812-59492BC99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56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804306" rtl="0" eaLnBrk="1" latinLnBrk="0" hangingPunct="1">
        <a:lnSpc>
          <a:spcPct val="90000"/>
        </a:lnSpc>
        <a:spcBef>
          <a:spcPct val="0"/>
        </a:spcBef>
        <a:buNone/>
        <a:defRPr sz="3870" b="1" i="0" kern="1200">
          <a:solidFill>
            <a:schemeClr val="bg1"/>
          </a:solidFill>
          <a:latin typeface="Plus Jakarta Sans" pitchFamily="2" charset="77"/>
          <a:ea typeface="+mj-ea"/>
          <a:cs typeface="Plus Jakarta Sans" pitchFamily="2" charset="77"/>
        </a:defRPr>
      </a:lvl1pPr>
    </p:titleStyle>
    <p:bodyStyle>
      <a:lvl1pPr marL="201077" indent="-201077" algn="l" defTabSz="804306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463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1pPr>
      <a:lvl2pPr marL="603230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1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2pPr>
      <a:lvl3pPr marL="1005383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59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3pPr>
      <a:lvl4pPr marL="1407536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4pPr>
      <a:lvl5pPr marL="1809689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5pPr>
      <a:lvl6pPr marL="2211842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6pPr>
      <a:lvl7pPr marL="2613995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7pPr>
      <a:lvl8pPr marL="3016148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8pPr>
      <a:lvl9pPr marL="3418302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1pPr>
      <a:lvl2pPr marL="402153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2pPr>
      <a:lvl3pPr marL="804306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3pPr>
      <a:lvl4pPr marL="1206459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4pPr>
      <a:lvl5pPr marL="1608612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5pPr>
      <a:lvl6pPr marL="2010766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6pPr>
      <a:lvl7pPr marL="2412919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7pPr>
      <a:lvl8pPr marL="2815072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8pPr>
      <a:lvl9pPr marL="3217225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3A84-3539-654D-5EFE-7D1EEFB86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098" y="2837243"/>
            <a:ext cx="5947683" cy="154245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76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151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227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03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378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454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53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605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18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Maximising Wellbeing – Strategies for a Thriving Workplace</a:t>
            </a:r>
            <a:br>
              <a:rPr lang="en-US" sz="387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</a:br>
            <a:endParaRPr lang="en-US" sz="1583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CCFF8-D14D-C1DD-4B75-79DE0A85F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098" y="2124275"/>
            <a:ext cx="6427108" cy="354034"/>
          </a:xfrm>
        </p:spPr>
        <p:txBody>
          <a:bodyPr/>
          <a:lstStyle>
            <a:defPPr>
              <a:defRPr lang="en-US"/>
            </a:defPPr>
            <a:lvl1pPr marL="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76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151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227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03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378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454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53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605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67" dirty="0">
                <a:solidFill>
                  <a:schemeClr val="bg1"/>
                </a:solidFill>
              </a:rPr>
              <a:t>Breakout Session 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EE8EF7A-332C-0297-FE77-FBB1BEAA6EED}"/>
              </a:ext>
            </a:extLst>
          </p:cNvPr>
          <p:cNvSpPr txBox="1">
            <a:spLocks/>
          </p:cNvSpPr>
          <p:nvPr/>
        </p:nvSpPr>
        <p:spPr>
          <a:xfrm>
            <a:off x="878097" y="4245450"/>
            <a:ext cx="6427108" cy="986353"/>
          </a:xfrm>
          <a:prstGeom prst="rect">
            <a:avLst/>
          </a:prstGeom>
        </p:spPr>
        <p:txBody>
          <a:bodyPr vert="horz" lIns="80433" tIns="40216" rIns="80433" bIns="40216" rtlCol="0">
            <a:noAutofit/>
          </a:bodyPr>
          <a:lstStyle>
            <a:defPPr>
              <a:defRPr lang="en-US"/>
            </a:defPPr>
            <a:lvl1pPr marL="0" indent="0" algn="l" defTabSz="102815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76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151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227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03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378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454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530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605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362">
              <a:spcBef>
                <a:spcPts val="880"/>
              </a:spcBef>
            </a:pPr>
            <a:r>
              <a:rPr lang="en-US" sz="2714" dirty="0">
                <a:solidFill>
                  <a:prstClr val="white"/>
                </a:solidFill>
                <a:latin typeface="Calibri" panose="020F0502020204030204"/>
              </a:rPr>
              <a:t>Shelley Jacobs, Michael Laurie Magar</a:t>
            </a:r>
          </a:p>
          <a:p>
            <a:pPr defTabSz="904362">
              <a:spcBef>
                <a:spcPts val="880"/>
              </a:spcBef>
            </a:pPr>
            <a:r>
              <a:rPr lang="en-US" sz="2714" dirty="0">
                <a:solidFill>
                  <a:prstClr val="white"/>
                </a:solidFill>
                <a:latin typeface="Calibri" panose="020F0502020204030204"/>
              </a:rPr>
              <a:t>Emily Gray, Burns Hamilton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54E1802-DC80-1E2F-B36B-154FE0080E1C}"/>
              </a:ext>
            </a:extLst>
          </p:cNvPr>
          <p:cNvSpPr txBox="1">
            <a:spLocks/>
          </p:cNvSpPr>
          <p:nvPr/>
        </p:nvSpPr>
        <p:spPr>
          <a:xfrm>
            <a:off x="7468774" y="4669792"/>
            <a:ext cx="3985348" cy="1246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Plus Jakarta Sans" pitchFamily="2" charset="77"/>
                <a:ea typeface="+mj-ea"/>
                <a:cs typeface="Plus Jakarta Sans" pitchFamily="2" charset="77"/>
              </a:defRPr>
            </a:lvl1pPr>
          </a:lstStyle>
          <a:p>
            <a:pPr defTabSz="804306"/>
            <a:r>
              <a:rPr lang="en-GB" sz="3870" dirty="0">
                <a:solidFill>
                  <a:srgbClr val="00A08D"/>
                </a:solidFill>
              </a:rPr>
              <a:t>Synergy </a:t>
            </a:r>
          </a:p>
          <a:p>
            <a:pPr defTabSz="804306"/>
            <a:r>
              <a:rPr lang="en-GB" sz="3870" dirty="0">
                <a:solidFill>
                  <a:prstClr val="white"/>
                </a:solidFill>
              </a:rPr>
              <a:t>Breakout Room</a:t>
            </a:r>
          </a:p>
        </p:txBody>
      </p:sp>
    </p:spTree>
    <p:extLst>
      <p:ext uri="{BB962C8B-B14F-4D97-AF65-F5344CB8AC3E}">
        <p14:creationId xmlns:p14="http://schemas.microsoft.com/office/powerpoint/2010/main" val="302255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ethoscope with cable making heart monitor shape">
            <a:extLst>
              <a:ext uri="{FF2B5EF4-FFF2-40B4-BE49-F238E27FC236}">
                <a16:creationId xmlns:a16="http://schemas.microsoft.com/office/drawing/2014/main" id="{2DEAA41A-EC88-AEA7-70C4-3BC3495560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677" y="-1133525"/>
            <a:ext cx="13541625" cy="91875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42835-ABDE-CD31-C0E6-CC0977464465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C287D4C-073D-EA23-CC94-4AC78C8F3FD2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F32D6FF3-2DE1-99CB-C239-3F3A1E7D104B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50947EE-32E9-39E2-737F-7E997CB5B895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143CF461-D6EA-2234-AD00-DA62664BBD00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14E04299-0CCA-A0AA-7D92-C578D51A31FB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B9C940-3693-296C-63A6-EA43B2B8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Health &amp; Wellness at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3756-C748-65C4-0CAD-FBD4B6E95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624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b="1" i="0" u="none" strike="noStrike" baseline="0" dirty="0"/>
              <a:t>What is Health and Wellness at Work?</a:t>
            </a:r>
          </a:p>
          <a:p>
            <a:pPr>
              <a:spcBef>
                <a:spcPts val="400"/>
              </a:spcBef>
            </a:pPr>
            <a:r>
              <a:rPr lang="en-GB" sz="2400" b="0" i="0" u="none" strike="noStrike" baseline="0" dirty="0"/>
              <a:t>Providing </a:t>
            </a:r>
            <a:r>
              <a:rPr lang="en-GB" sz="2400" dirty="0"/>
              <a:t>support plus genuine care and concern </a:t>
            </a:r>
            <a:r>
              <a:rPr lang="en-GB" sz="2400" b="0" i="0" u="none" strike="noStrike" baseline="0" dirty="0"/>
              <a:t>for employees mental and physical health </a:t>
            </a:r>
          </a:p>
          <a:p>
            <a:pPr>
              <a:spcBef>
                <a:spcPts val="400"/>
              </a:spcBef>
            </a:pPr>
            <a:r>
              <a:rPr lang="en-GB" sz="2400" dirty="0"/>
              <a:t>C</a:t>
            </a:r>
            <a:r>
              <a:rPr lang="en-GB" sz="2400" b="0" i="0" u="none" strike="noStrike" baseline="0" dirty="0"/>
              <a:t>onsiderations and flexibility around medical and/or psychological factors </a:t>
            </a:r>
          </a:p>
          <a:p>
            <a:pPr>
              <a:spcBef>
                <a:spcPts val="400"/>
              </a:spcBef>
            </a:pPr>
            <a:r>
              <a:rPr lang="en-GB" sz="2400" b="0" i="0" u="none" strike="noStrike" baseline="0" dirty="0"/>
              <a:t>Providing a holistic approach to employee wellness </a:t>
            </a:r>
          </a:p>
          <a:p>
            <a:pPr>
              <a:spcBef>
                <a:spcPts val="400"/>
              </a:spcBef>
            </a:pPr>
            <a:r>
              <a:rPr lang="en-GB" sz="2400" b="0" i="0" u="none" strike="noStrike" baseline="0" dirty="0"/>
              <a:t>Adherence to legislative policies.</a:t>
            </a:r>
          </a:p>
          <a:p>
            <a:pPr marL="0" indent="0" algn="l">
              <a:buNone/>
            </a:pPr>
            <a:endParaRPr lang="en-GB" sz="1600" b="0" i="0" u="none" strike="noStrike" baseline="0" dirty="0"/>
          </a:p>
          <a:p>
            <a:pPr marL="0" indent="0" algn="l">
              <a:buNone/>
            </a:pPr>
            <a:endParaRPr lang="en-GB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E70CF3-00C3-B642-F221-96126027A030}"/>
              </a:ext>
            </a:extLst>
          </p:cNvPr>
          <p:cNvSpPr/>
          <p:nvPr/>
        </p:nvSpPr>
        <p:spPr>
          <a:xfrm>
            <a:off x="4655976" y="1628191"/>
            <a:ext cx="3601617" cy="3601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22D62-134E-874B-31D4-EFA226E77175}"/>
              </a:ext>
            </a:extLst>
          </p:cNvPr>
          <p:cNvSpPr txBox="1"/>
          <p:nvPr/>
        </p:nvSpPr>
        <p:spPr>
          <a:xfrm>
            <a:off x="4655976" y="2521529"/>
            <a:ext cx="348965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900" b="0" i="0" u="none" strike="noStrike" baseline="0" dirty="0">
                <a:solidFill>
                  <a:schemeClr val="bg1"/>
                </a:solidFill>
              </a:rPr>
              <a:t>Should support employee’s mental &amp; physical health</a:t>
            </a:r>
          </a:p>
          <a:p>
            <a:pPr marL="0" indent="0" algn="ctr">
              <a:buNone/>
            </a:pPr>
            <a:r>
              <a:rPr lang="en-GB" sz="2900" b="0" i="0" u="none" strike="noStrike" baseline="0" dirty="0">
                <a:solidFill>
                  <a:schemeClr val="bg1"/>
                </a:solidFill>
              </a:rPr>
              <a:t>at work</a:t>
            </a:r>
          </a:p>
        </p:txBody>
      </p:sp>
    </p:spTree>
    <p:extLst>
      <p:ext uri="{BB962C8B-B14F-4D97-AF65-F5344CB8AC3E}">
        <p14:creationId xmlns:p14="http://schemas.microsoft.com/office/powerpoint/2010/main" val="209299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ethoscope with cable making heart monitor shape">
            <a:extLst>
              <a:ext uri="{FF2B5EF4-FFF2-40B4-BE49-F238E27FC236}">
                <a16:creationId xmlns:a16="http://schemas.microsoft.com/office/drawing/2014/main" id="{792CD19F-90F7-64DE-9E27-D752DCDF62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677" y="-1133525"/>
            <a:ext cx="13541625" cy="91875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1C5F37-3B24-73B6-EE5E-4F94B06919CB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65B601-05C9-7E36-969E-E1D512208347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12A6C300-C89A-86D8-AE14-FE23F56DE662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EB00544C-4A4B-35B1-B202-18E1D9159816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C07F1F6-0D36-03F6-85C1-C48F4ED223A2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C594472C-8E4F-BF2A-8279-3C0DB51100DB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CA7DE5-5736-AB59-4075-EE11384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Health &amp; Wellness at Work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9883B-AA5E-C562-5F56-CB5B1A6EF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6909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300" i="0" dirty="0">
                <a:effectLst/>
              </a:rPr>
              <a:t>Healthy diet </a:t>
            </a:r>
          </a:p>
          <a:p>
            <a:r>
              <a:rPr lang="en-US" sz="3300" i="0" dirty="0">
                <a:effectLst/>
              </a:rPr>
              <a:t>Movement and fitness </a:t>
            </a:r>
          </a:p>
          <a:p>
            <a:r>
              <a:rPr lang="en-US" sz="3300" i="0" dirty="0">
                <a:effectLst/>
              </a:rPr>
              <a:t>Safety at work </a:t>
            </a:r>
          </a:p>
          <a:p>
            <a:r>
              <a:rPr lang="en-US" sz="3300" i="0" dirty="0">
                <a:solidFill>
                  <a:schemeClr val="tx1"/>
                </a:solidFill>
                <a:effectLst/>
              </a:rPr>
              <a:t>Remote employee wellness </a:t>
            </a:r>
          </a:p>
          <a:p>
            <a:r>
              <a:rPr lang="en-US" sz="3300" i="0" dirty="0">
                <a:solidFill>
                  <a:schemeClr val="tx1"/>
                </a:solidFill>
                <a:effectLst/>
              </a:rPr>
              <a:t>Training and workshops </a:t>
            </a:r>
          </a:p>
          <a:p>
            <a:r>
              <a:rPr lang="en-US" sz="3300" i="0" dirty="0">
                <a:solidFill>
                  <a:schemeClr val="tx1"/>
                </a:solidFill>
                <a:effectLst/>
              </a:rPr>
              <a:t>Employee assistance programs (EAP’s) </a:t>
            </a:r>
          </a:p>
          <a:p>
            <a:r>
              <a:rPr lang="en-GB" sz="3300" i="0" dirty="0">
                <a:solidFill>
                  <a:schemeClr val="tx1"/>
                </a:solidFill>
                <a:effectLst/>
              </a:rPr>
              <a:t>Crisis management for mental health </a:t>
            </a:r>
          </a:p>
          <a:p>
            <a:r>
              <a:rPr lang="en-US" sz="3300" i="0" dirty="0">
                <a:solidFill>
                  <a:schemeClr val="tx1"/>
                </a:solidFill>
                <a:effectLst/>
              </a:rPr>
              <a:t>Communicate</a:t>
            </a:r>
          </a:p>
          <a:p>
            <a:r>
              <a:rPr lang="en-US" sz="3300" i="0" dirty="0">
                <a:solidFill>
                  <a:schemeClr val="tx1"/>
                </a:solidFill>
                <a:effectLst/>
              </a:rPr>
              <a:t>Collaborate </a:t>
            </a:r>
          </a:p>
          <a:p>
            <a:r>
              <a:rPr lang="en-US" sz="3300" dirty="0"/>
              <a:t>Support lone working.</a:t>
            </a:r>
            <a:endParaRPr lang="en-US" sz="3300" i="0" dirty="0"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32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icrophone and piano">
            <a:extLst>
              <a:ext uri="{FF2B5EF4-FFF2-40B4-BE49-F238E27FC236}">
                <a16:creationId xmlns:a16="http://schemas.microsoft.com/office/drawing/2014/main" id="{075074B4-512F-3652-B7F7-7BA19F6D8E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BD6A0-1B06-3998-5DF8-1ECEB4A5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Employee Voice </a:t>
            </a:r>
          </a:p>
        </p:txBody>
      </p:sp>
    </p:spTree>
    <p:extLst>
      <p:ext uri="{BB962C8B-B14F-4D97-AF65-F5344CB8AC3E}">
        <p14:creationId xmlns:p14="http://schemas.microsoft.com/office/powerpoint/2010/main" val="295728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phone and piano">
            <a:extLst>
              <a:ext uri="{FF2B5EF4-FFF2-40B4-BE49-F238E27FC236}">
                <a16:creationId xmlns:a16="http://schemas.microsoft.com/office/drawing/2014/main" id="{4082E5A9-D92D-273E-026F-A8BC943FE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595" y="0"/>
            <a:ext cx="7038406" cy="68579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AC5600-BD5C-9985-F6BA-A92B3B5801CA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3A0DCB0-F8EF-2989-FA69-6A5F7B2886AF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3B49F60-76F5-9429-9F10-CA2E57585513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FD27CDD-8AE0-4266-ABC1-A19EE3C398DA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690364F9-A408-A097-D555-F930CCEA818A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5956DA54-977B-DED7-B24C-FBB3F0877849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4E70CF3-00C3-B642-F221-96126027A030}"/>
              </a:ext>
            </a:extLst>
          </p:cNvPr>
          <p:cNvSpPr/>
          <p:nvPr/>
        </p:nvSpPr>
        <p:spPr>
          <a:xfrm>
            <a:off x="4655976" y="1628191"/>
            <a:ext cx="3601617" cy="360161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22D62-134E-874B-31D4-EFA226E77175}"/>
              </a:ext>
            </a:extLst>
          </p:cNvPr>
          <p:cNvSpPr txBox="1"/>
          <p:nvPr/>
        </p:nvSpPr>
        <p:spPr>
          <a:xfrm>
            <a:off x="4655976" y="2429196"/>
            <a:ext cx="348965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00" dirty="0">
                <a:solidFill>
                  <a:schemeClr val="bg1"/>
                </a:solidFill>
              </a:rPr>
              <a:t>Should listen to employees through constructive</a:t>
            </a:r>
          </a:p>
          <a:p>
            <a:pPr algn="ctr"/>
            <a:r>
              <a:rPr lang="en-GB" sz="2900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9C940-3693-296C-63A6-EA43B2B8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Employee Voice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3756-C748-65C4-0CAD-FBD4B6E95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17776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b="1" dirty="0"/>
              <a:t>What is Employee Voice?</a:t>
            </a:r>
          </a:p>
          <a:p>
            <a:pPr>
              <a:spcBef>
                <a:spcPts val="400"/>
              </a:spcBef>
            </a:pPr>
            <a:r>
              <a:rPr lang="en-GB" sz="2400" b="0" i="0" u="none" strike="noStrike" baseline="0" dirty="0">
                <a:solidFill>
                  <a:srgbClr val="000022"/>
                </a:solidFill>
              </a:rPr>
              <a:t>Provides opportunities for all employees to voice opinions in a safe manner</a:t>
            </a:r>
          </a:p>
          <a:p>
            <a:pPr>
              <a:spcBef>
                <a:spcPts val="400"/>
              </a:spcBef>
            </a:pPr>
            <a:r>
              <a:rPr lang="en-GB" sz="2400" b="0" i="0" u="none" strike="noStrike" baseline="0" dirty="0">
                <a:solidFill>
                  <a:srgbClr val="000022"/>
                </a:solidFill>
              </a:rPr>
              <a:t>Demonstrating active listening and actioning suggestions or feedback</a:t>
            </a:r>
          </a:p>
          <a:p>
            <a:pPr>
              <a:spcBef>
                <a:spcPts val="400"/>
              </a:spcBef>
            </a:pPr>
            <a:r>
              <a:rPr lang="en-GB" sz="2400" b="0" i="0" u="none" strike="noStrike" baseline="0" dirty="0">
                <a:solidFill>
                  <a:srgbClr val="000022"/>
                </a:solidFill>
              </a:rPr>
              <a:t>Supports a greater sense of belonging aiding greater employee engagement and retention.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914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phone and piano">
            <a:extLst>
              <a:ext uri="{FF2B5EF4-FFF2-40B4-BE49-F238E27FC236}">
                <a16:creationId xmlns:a16="http://schemas.microsoft.com/office/drawing/2014/main" id="{A905FE5F-73B8-CBD4-0E3D-957D027B9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595" y="0"/>
            <a:ext cx="7038406" cy="68579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02F7E49-4469-3AFA-3C58-0A0895B48F51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01572F-E824-D92F-E597-593BA2B3581D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D89BD85-3733-5538-492B-21ACB56E0F8A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B1B8D094-F530-FBFE-6DCF-8B6933CB2DF0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9163EF5-E849-54F5-97B0-D5614CD66695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CB78869-1C4C-6AB2-1170-F42200DD81D9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CA7DE5-5736-AB59-4075-EE11384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Employee Voice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9883B-AA5E-C562-5F56-CB5B1A6EF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69090" cy="4351338"/>
          </a:xfrm>
        </p:spPr>
        <p:txBody>
          <a:bodyPr>
            <a:normAutofit/>
          </a:bodyPr>
          <a:lstStyle/>
          <a:p>
            <a:r>
              <a:rPr lang="en-US" sz="2800" i="0" dirty="0">
                <a:effectLst/>
              </a:rPr>
              <a:t>Suggestion boxes</a:t>
            </a:r>
          </a:p>
          <a:p>
            <a:r>
              <a:rPr lang="en-US" sz="2800" i="0" dirty="0">
                <a:effectLst/>
              </a:rPr>
              <a:t>Employee surveys</a:t>
            </a:r>
          </a:p>
          <a:p>
            <a:r>
              <a:rPr lang="en-US" sz="2800" i="0" dirty="0">
                <a:effectLst/>
              </a:rPr>
              <a:t>Ask the boss</a:t>
            </a:r>
          </a:p>
          <a:p>
            <a:r>
              <a:rPr lang="en-US" sz="2800" i="0" dirty="0">
                <a:effectLst/>
              </a:rPr>
              <a:t>Focus groups</a:t>
            </a:r>
          </a:p>
          <a:p>
            <a:r>
              <a:rPr lang="en-US" sz="2800" i="0" dirty="0">
                <a:effectLst/>
              </a:rPr>
              <a:t>Whistleblowing</a:t>
            </a:r>
          </a:p>
          <a:p>
            <a:r>
              <a:rPr lang="en-US" sz="2800" i="0" dirty="0">
                <a:effectLst/>
              </a:rPr>
              <a:t>Open door approach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10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ue arrow with people running&#10;&#10;Description automatically generated">
            <a:extLst>
              <a:ext uri="{FF2B5EF4-FFF2-40B4-BE49-F238E27FC236}">
                <a16:creationId xmlns:a16="http://schemas.microsoft.com/office/drawing/2014/main" id="{4E94AD10-0EF2-529F-DB3C-1D0C33BC4E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8" y="-1144144"/>
            <a:ext cx="12195049" cy="9146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ED9F2-DCE0-C828-29C7-710F1DFA8208}"/>
              </a:ext>
            </a:extLst>
          </p:cNvPr>
          <p:cNvSpPr txBox="1">
            <a:spLocks/>
          </p:cNvSpPr>
          <p:nvPr/>
        </p:nvSpPr>
        <p:spPr>
          <a:xfrm>
            <a:off x="-2081349" y="2110808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413419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ed and blue arrow with people running&#10;&#10;Description automatically generated">
            <a:extLst>
              <a:ext uri="{FF2B5EF4-FFF2-40B4-BE49-F238E27FC236}">
                <a16:creationId xmlns:a16="http://schemas.microsoft.com/office/drawing/2014/main" id="{A61C1D1B-AEE8-589E-BF42-69A8AD874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759" y="-169472"/>
            <a:ext cx="8731277" cy="7027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F7BB25-1D73-B5FE-54D7-8E8342CDBFB6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D8053-79E4-16B9-CF51-BF1B17548EEC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3B23D0F-DCA7-73AB-CF1B-3D746AC49274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5302E932-B6A1-951A-2E90-C6B25A3CC184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88E78F2-7065-E900-DE4D-A59BD048A89B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C0B6096E-B25C-FE09-4C29-1A38630BEBFA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4E70CF3-00C3-B642-F221-96126027A030}"/>
              </a:ext>
            </a:extLst>
          </p:cNvPr>
          <p:cNvSpPr/>
          <p:nvPr/>
        </p:nvSpPr>
        <p:spPr>
          <a:xfrm>
            <a:off x="4655976" y="1628191"/>
            <a:ext cx="3601617" cy="36016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22D62-134E-874B-31D4-EFA226E77175}"/>
              </a:ext>
            </a:extLst>
          </p:cNvPr>
          <p:cNvSpPr txBox="1"/>
          <p:nvPr/>
        </p:nvSpPr>
        <p:spPr>
          <a:xfrm>
            <a:off x="4767943" y="2127968"/>
            <a:ext cx="348965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00" dirty="0"/>
              <a:t>Should provide a </a:t>
            </a:r>
          </a:p>
          <a:p>
            <a:pPr algn="ctr"/>
            <a:r>
              <a:rPr lang="en-GB" sz="2900" dirty="0"/>
              <a:t>fair, ethical and flexible approach to</a:t>
            </a:r>
          </a:p>
          <a:p>
            <a:pPr algn="ctr"/>
            <a:r>
              <a:rPr lang="en-GB" sz="2900" dirty="0"/>
              <a:t>the leadership and management of employees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9C940-3693-296C-63A6-EA43B2B8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Leadership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3756-C748-65C4-0CAD-FBD4B6E95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17776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b="1" dirty="0"/>
              <a:t>What is Leadership?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Supervising or managing employees in the workplace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Skills, behaviours and attitudes that influence, guide, support, manage and care about employees, their work performance, development, and wellbeing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Skills are fair, ethical and adaptable.</a:t>
            </a:r>
          </a:p>
        </p:txBody>
      </p:sp>
    </p:spTree>
    <p:extLst>
      <p:ext uri="{BB962C8B-B14F-4D97-AF65-F5344CB8AC3E}">
        <p14:creationId xmlns:p14="http://schemas.microsoft.com/office/powerpoint/2010/main" val="326483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arrow with people running&#10;&#10;Description automatically generated">
            <a:extLst>
              <a:ext uri="{FF2B5EF4-FFF2-40B4-BE49-F238E27FC236}">
                <a16:creationId xmlns:a16="http://schemas.microsoft.com/office/drawing/2014/main" id="{FFFA227D-C5FF-B0BC-CC8D-742717EA3D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759" y="-169472"/>
            <a:ext cx="8731277" cy="7027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1C1C33-8EC2-D351-8D71-4BB07F0798B9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D5AAD48-91EC-AF62-EE7A-49D8E35281AB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25A9A9B-B346-BD9D-CC24-F079D74B46F3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9D7554F-6CF9-F14D-FB29-17F92EA921A9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F6785DB-5DFD-9364-D02E-A35C8B9B54FC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45F41985-C113-9E0B-9FB3-B59AC5EB3113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CA7DE5-5736-AB59-4075-EE11384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Leadership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9883B-AA5E-C562-5F56-CB5B1A6EF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69090" cy="4351338"/>
          </a:xfrm>
        </p:spPr>
        <p:txBody>
          <a:bodyPr>
            <a:normAutofit/>
          </a:bodyPr>
          <a:lstStyle/>
          <a:p>
            <a:r>
              <a:rPr lang="en-US" sz="2800" i="0" dirty="0">
                <a:effectLst/>
              </a:rPr>
              <a:t>How employees are managed </a:t>
            </a:r>
            <a:br>
              <a:rPr lang="en-US" sz="2800" i="0" dirty="0">
                <a:effectLst/>
              </a:rPr>
            </a:br>
            <a:r>
              <a:rPr lang="en-US" sz="2800" i="0" dirty="0">
                <a:effectLst/>
              </a:rPr>
              <a:t>– nice vs kind</a:t>
            </a:r>
          </a:p>
          <a:p>
            <a:r>
              <a:rPr lang="en-US" sz="2800" dirty="0"/>
              <a:t>Leadership overarches all areas of </a:t>
            </a:r>
            <a:r>
              <a:rPr lang="en-US" sz="2800" b="1" dirty="0"/>
              <a:t>‘HELPS’</a:t>
            </a:r>
          </a:p>
          <a:p>
            <a:r>
              <a:rPr lang="en-US" sz="2800" dirty="0"/>
              <a:t>Leadership training is essential</a:t>
            </a:r>
          </a:p>
          <a:p>
            <a:r>
              <a:rPr lang="en-GB" sz="2800" i="0" dirty="0">
                <a:effectLst/>
              </a:rPr>
              <a:t>Organisational</a:t>
            </a:r>
            <a:r>
              <a:rPr lang="en-US" sz="2800" i="0" dirty="0">
                <a:effectLst/>
              </a:rPr>
              <a:t> structure</a:t>
            </a:r>
          </a:p>
          <a:p>
            <a:r>
              <a:rPr lang="en-US" sz="2800" dirty="0"/>
              <a:t>Organisational goals</a:t>
            </a:r>
          </a:p>
          <a:p>
            <a:r>
              <a:rPr lang="en-US" sz="2800" i="0" dirty="0">
                <a:effectLst/>
              </a:rPr>
              <a:t>Flexibility</a:t>
            </a:r>
          </a:p>
          <a:p>
            <a:r>
              <a:rPr lang="en-US" sz="2800" i="0" dirty="0">
                <a:effectLst/>
              </a:rPr>
              <a:t>Vision, mission and values.</a:t>
            </a:r>
          </a:p>
        </p:txBody>
      </p:sp>
    </p:spTree>
    <p:extLst>
      <p:ext uri="{BB962C8B-B14F-4D97-AF65-F5344CB8AC3E}">
        <p14:creationId xmlns:p14="http://schemas.microsoft.com/office/powerpoint/2010/main" val="266118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and holding a seedling">
            <a:extLst>
              <a:ext uri="{FF2B5EF4-FFF2-40B4-BE49-F238E27FC236}">
                <a16:creationId xmlns:a16="http://schemas.microsoft.com/office/drawing/2014/main" id="{F9000ED6-FB76-D44E-2042-C4756D3E30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BD6A0-1B06-3998-5DF8-1ECEB4A5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Personal Growth </a:t>
            </a:r>
          </a:p>
        </p:txBody>
      </p:sp>
    </p:spTree>
    <p:extLst>
      <p:ext uri="{BB962C8B-B14F-4D97-AF65-F5344CB8AC3E}">
        <p14:creationId xmlns:p14="http://schemas.microsoft.com/office/powerpoint/2010/main" val="179969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nd holding a seedling">
            <a:extLst>
              <a:ext uri="{FF2B5EF4-FFF2-40B4-BE49-F238E27FC236}">
                <a16:creationId xmlns:a16="http://schemas.microsoft.com/office/drawing/2014/main" id="{79AE2C10-1D82-2C4C-6E0E-B2C9B64590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959" y="-4223"/>
            <a:ext cx="12191999" cy="68579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1DB7F5-E99E-C1CC-9668-5C29E586445F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80AB80-B1F9-C146-237C-197AB6901454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6995A54-4789-D085-20A7-1ED113EBBF3C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6B5FB7C9-E080-FC46-2D40-624D0A213E00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0BB2263-CE5B-70A4-0771-2F46A3548B77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4162860-0CFC-89CD-091A-CAE883393C96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4E70CF3-00C3-B642-F221-96126027A030}"/>
              </a:ext>
            </a:extLst>
          </p:cNvPr>
          <p:cNvSpPr/>
          <p:nvPr/>
        </p:nvSpPr>
        <p:spPr>
          <a:xfrm>
            <a:off x="4655976" y="1628191"/>
            <a:ext cx="3601617" cy="3601617"/>
          </a:xfrm>
          <a:prstGeom prst="ellipse">
            <a:avLst/>
          </a:prstGeom>
          <a:solidFill>
            <a:srgbClr val="89C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3756-C748-65C4-0CAD-FBD4B6E95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61792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b="1" dirty="0"/>
              <a:t>What is Personal Growth?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Improving habits, actions, reactions, behaviours and attitudes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Increasing knowledge and skills to excel at work 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Achieve one’s full potential.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22D62-134E-874B-31D4-EFA226E77175}"/>
              </a:ext>
            </a:extLst>
          </p:cNvPr>
          <p:cNvSpPr txBox="1"/>
          <p:nvPr/>
        </p:nvSpPr>
        <p:spPr>
          <a:xfrm>
            <a:off x="4711959" y="2039778"/>
            <a:ext cx="348965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00" dirty="0"/>
              <a:t>Should help employees to achieve their potential and</a:t>
            </a:r>
          </a:p>
          <a:p>
            <a:pPr algn="ctr"/>
            <a:r>
              <a:rPr lang="en-GB" sz="2900" dirty="0"/>
              <a:t>purpose through learning, training &amp;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9C940-3693-296C-63A6-EA43B2B8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Personal 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30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explosion of paint&#10;&#10;Description automatically generated">
            <a:extLst>
              <a:ext uri="{FF2B5EF4-FFF2-40B4-BE49-F238E27FC236}">
                <a16:creationId xmlns:a16="http://schemas.microsoft.com/office/drawing/2014/main" id="{5CA043B8-EDFE-F8AD-4CED-E0BB2E590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07771" cy="6858000"/>
          </a:xfrm>
          <a:prstGeom prst="rect">
            <a:avLst/>
          </a:prstGeom>
        </p:spPr>
      </p:pic>
      <p:pic>
        <p:nvPicPr>
          <p:cNvPr id="5" name="Picture 4" descr="A colorful explosion of paint&#10;&#10;Description automatically generated">
            <a:extLst>
              <a:ext uri="{FF2B5EF4-FFF2-40B4-BE49-F238E27FC236}">
                <a16:creationId xmlns:a16="http://schemas.microsoft.com/office/drawing/2014/main" id="{C1820D70-B540-4C96-F66F-D323CC5F6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751" y="0"/>
            <a:ext cx="1001424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C27986-2810-9B17-3426-BD8C61E2AC73}"/>
              </a:ext>
            </a:extLst>
          </p:cNvPr>
          <p:cNvSpPr txBox="1">
            <a:spLocks/>
          </p:cNvSpPr>
          <p:nvPr/>
        </p:nvSpPr>
        <p:spPr>
          <a:xfrm>
            <a:off x="322036" y="1002861"/>
            <a:ext cx="5925145" cy="3162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GB" sz="5200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Maximising Wellbeing: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Strategies for a </a:t>
            </a:r>
          </a:p>
          <a:p>
            <a:r>
              <a:rPr lang="en-GB" dirty="0">
                <a:solidFill>
                  <a:srgbClr val="FFFFFF"/>
                </a:solidFill>
              </a:rPr>
              <a:t>Thriving Workplace</a:t>
            </a:r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48FC19-34E3-15B7-7304-F34FEEE9B80F}"/>
              </a:ext>
            </a:extLst>
          </p:cNvPr>
          <p:cNvSpPr txBox="1">
            <a:spLocks/>
          </p:cNvSpPr>
          <p:nvPr/>
        </p:nvSpPr>
        <p:spPr>
          <a:xfrm>
            <a:off x="7184875" y="6370266"/>
            <a:ext cx="7005982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TPI Annual Conference October 2024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538857-C438-A1A3-801A-4672D1404466}"/>
              </a:ext>
            </a:extLst>
          </p:cNvPr>
          <p:cNvSpPr txBox="1">
            <a:spLocks/>
          </p:cNvSpPr>
          <p:nvPr/>
        </p:nvSpPr>
        <p:spPr>
          <a:xfrm>
            <a:off x="-1195220" y="4074127"/>
            <a:ext cx="7005982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rgbClr val="FFFFFF"/>
                </a:solidFill>
              </a:rPr>
              <a:t>Emily Gray &amp; Shelley Jacobs</a:t>
            </a:r>
          </a:p>
        </p:txBody>
      </p:sp>
    </p:spTree>
    <p:extLst>
      <p:ext uri="{BB962C8B-B14F-4D97-AF65-F5344CB8AC3E}">
        <p14:creationId xmlns:p14="http://schemas.microsoft.com/office/powerpoint/2010/main" val="78111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holding a seedling">
            <a:extLst>
              <a:ext uri="{FF2B5EF4-FFF2-40B4-BE49-F238E27FC236}">
                <a16:creationId xmlns:a16="http://schemas.microsoft.com/office/drawing/2014/main" id="{970F6C82-2768-DD51-53CB-6C10AEF33F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959" y="-4223"/>
            <a:ext cx="12191999" cy="68579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01D7D1E-C29C-7612-B60C-ED1DBAEFBCBD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6E571E-6304-CB3F-49EA-19B6A224C907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9877E27-BF7D-5508-945B-AFC79C62B89A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85EFADA-7F72-BC95-2C91-89B5EE7F5094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2CEBFC3-3EB6-6033-CDA0-467C9A6AA171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BE50BF8-38E8-C957-CE4A-011C45D967F0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CA7DE5-5736-AB59-4075-EE11384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Personal Growth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9883B-AA5E-C562-5F56-CB5B1A6EF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69090" cy="4351338"/>
          </a:xfrm>
        </p:spPr>
        <p:txBody>
          <a:bodyPr>
            <a:normAutofit lnSpcReduction="10000"/>
          </a:bodyPr>
          <a:lstStyle/>
          <a:p>
            <a:r>
              <a:rPr lang="en-US" sz="2800" i="0" dirty="0">
                <a:effectLst/>
              </a:rPr>
              <a:t>Job descriptions</a:t>
            </a:r>
          </a:p>
          <a:p>
            <a:r>
              <a:rPr lang="en-US" sz="2800" dirty="0"/>
              <a:t>Coaching &amp; mentoring</a:t>
            </a:r>
          </a:p>
          <a:p>
            <a:r>
              <a:rPr lang="en-US" sz="2800" i="0" dirty="0">
                <a:effectLst/>
              </a:rPr>
              <a:t>Performance management system</a:t>
            </a:r>
          </a:p>
          <a:p>
            <a:r>
              <a:rPr lang="en-US" sz="2800" dirty="0"/>
              <a:t>Onboarding</a:t>
            </a:r>
          </a:p>
          <a:p>
            <a:r>
              <a:rPr lang="en-US" sz="2800" i="0" dirty="0">
                <a:effectLst/>
              </a:rPr>
              <a:t>Monitoring progress</a:t>
            </a:r>
          </a:p>
          <a:p>
            <a:r>
              <a:rPr lang="en-US" sz="2800" dirty="0"/>
              <a:t>Accessibility</a:t>
            </a:r>
          </a:p>
          <a:p>
            <a:r>
              <a:rPr lang="en-US" sz="2800" i="0" dirty="0">
                <a:effectLst/>
              </a:rPr>
              <a:t>Learning, training &amp; development</a:t>
            </a:r>
          </a:p>
          <a:p>
            <a:r>
              <a:rPr lang="en-US" sz="2800" dirty="0"/>
              <a:t>Peer support</a:t>
            </a:r>
          </a:p>
          <a:p>
            <a:r>
              <a:rPr lang="en-US" sz="2800" i="0" dirty="0">
                <a:effectLst/>
              </a:rPr>
              <a:t>Career development pathway</a:t>
            </a:r>
          </a:p>
        </p:txBody>
      </p:sp>
    </p:spTree>
    <p:extLst>
      <p:ext uri="{BB962C8B-B14F-4D97-AF65-F5344CB8AC3E}">
        <p14:creationId xmlns:p14="http://schemas.microsoft.com/office/powerpoint/2010/main" val="58980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es mains se tenant par les poignets et qui sont liées pour former un cercle">
            <a:extLst>
              <a:ext uri="{FF2B5EF4-FFF2-40B4-BE49-F238E27FC236}">
                <a16:creationId xmlns:a16="http://schemas.microsoft.com/office/drawing/2014/main" id="{FB1B4579-10C2-FE8D-7229-4237DB2C9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BD6A0-1B06-3998-5DF8-1ECEB4A5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Supportive Culture </a:t>
            </a:r>
          </a:p>
        </p:txBody>
      </p:sp>
    </p:spTree>
    <p:extLst>
      <p:ext uri="{BB962C8B-B14F-4D97-AF65-F5344CB8AC3E}">
        <p14:creationId xmlns:p14="http://schemas.microsoft.com/office/powerpoint/2010/main" val="58529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s mains se tenant par les poignets et qui sont liées pour former un cercle">
            <a:extLst>
              <a:ext uri="{FF2B5EF4-FFF2-40B4-BE49-F238E27FC236}">
                <a16:creationId xmlns:a16="http://schemas.microsoft.com/office/drawing/2014/main" id="{CAAF6CD7-36B7-63AF-CA2F-EA51C9A1A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157" y="0"/>
            <a:ext cx="12191999" cy="68579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40B20D-F238-C5F5-6011-1FA1DFFAEBCE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AA023C3-5D0A-4331-D728-EFE9DD2E8CC6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16E151A-799C-4A85-BD95-808A8D3D947F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31FA76A-C794-68FF-E290-5299F387893F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7FA5A1F-5AD7-C286-8DC9-32DB795D21AB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B96801B-CA2A-4E6D-1825-1393E93E4580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4E70CF3-00C3-B642-F221-96126027A030}"/>
              </a:ext>
            </a:extLst>
          </p:cNvPr>
          <p:cNvSpPr/>
          <p:nvPr/>
        </p:nvSpPr>
        <p:spPr>
          <a:xfrm>
            <a:off x="4655976" y="1628191"/>
            <a:ext cx="3601617" cy="360161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22D62-134E-874B-31D4-EFA226E77175}"/>
              </a:ext>
            </a:extLst>
          </p:cNvPr>
          <p:cNvSpPr txBox="1"/>
          <p:nvPr/>
        </p:nvSpPr>
        <p:spPr>
          <a:xfrm>
            <a:off x="4655976" y="2490276"/>
            <a:ext cx="348965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00" b="0" i="0" u="none" strike="noStrike" baseline="0" dirty="0">
                <a:solidFill>
                  <a:schemeClr val="bg1"/>
                </a:solidFill>
              </a:rPr>
              <a:t>Should provide a supportive, caring, inclusive and</a:t>
            </a:r>
          </a:p>
          <a:p>
            <a:pPr algn="ctr"/>
            <a:r>
              <a:rPr lang="en-GB" sz="2900" b="0" i="0" u="none" strike="noStrike" baseline="0" dirty="0">
                <a:solidFill>
                  <a:schemeClr val="bg1"/>
                </a:solidFill>
              </a:rPr>
              <a:t>empathetic culture</a:t>
            </a:r>
            <a:endParaRPr lang="en-GB" sz="29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3756-C748-65C4-0CAD-FBD4B6E95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204932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b="1" dirty="0"/>
              <a:t>What is Supportive Culture?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The way things are done within an organisation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Unwritten values, beliefs, traditions, and assumptions that influence attitudes and behaviours</a:t>
            </a:r>
          </a:p>
          <a:p>
            <a:pPr>
              <a:spcBef>
                <a:spcPts val="400"/>
              </a:spcBef>
            </a:pPr>
            <a:r>
              <a:rPr lang="en-GB" sz="2400" dirty="0">
                <a:solidFill>
                  <a:srgbClr val="000022"/>
                </a:solidFill>
              </a:rPr>
              <a:t>Formed through an organisation’s history, the environment, strategy, goals, processes; and the people who lead and work for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9C940-3693-296C-63A6-EA43B2B8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Supportive 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37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 mains se tenant par les poignets et qui sont liées pour former un cercle">
            <a:extLst>
              <a:ext uri="{FF2B5EF4-FFF2-40B4-BE49-F238E27FC236}">
                <a16:creationId xmlns:a16="http://schemas.microsoft.com/office/drawing/2014/main" id="{715D30A2-A0BD-3C3D-EE30-BD0B9DBFBB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157" y="0"/>
            <a:ext cx="12191999" cy="68579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43935D-DB56-1B9E-C684-0CB29BFA0CB2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7AD215-DC30-3A8E-F05A-EF24F2A2392B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1539D9D-CFAF-AC5F-BC09-449B87D1E152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17BB0833-BBEF-05C7-1DCE-053E42C4B8AC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5C5FFA2-7CD2-DB75-F6DE-0E3D7E41DEBB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7C0DAC8-0B22-E6E3-E478-9A0985727E8D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CA7DE5-5736-AB59-4075-EE11384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Supportive Culture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9883B-AA5E-C562-5F56-CB5B1A6EF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69090" cy="4351338"/>
          </a:xfrm>
        </p:spPr>
        <p:txBody>
          <a:bodyPr>
            <a:normAutofit lnSpcReduction="10000"/>
          </a:bodyPr>
          <a:lstStyle/>
          <a:p>
            <a:r>
              <a:rPr lang="en-US" sz="2800" i="0" dirty="0">
                <a:effectLst/>
              </a:rPr>
              <a:t>Communication</a:t>
            </a:r>
          </a:p>
          <a:p>
            <a:r>
              <a:rPr lang="en-US" sz="2800" dirty="0"/>
              <a:t>Reward &amp; recognition</a:t>
            </a:r>
          </a:p>
          <a:p>
            <a:r>
              <a:rPr lang="en-US" sz="2800" i="0" dirty="0">
                <a:effectLst/>
              </a:rPr>
              <a:t>Trust &amp; support</a:t>
            </a:r>
          </a:p>
          <a:p>
            <a:r>
              <a:rPr lang="en-US" sz="2800" dirty="0"/>
              <a:t>Corporate social responsibility</a:t>
            </a:r>
          </a:p>
          <a:p>
            <a:r>
              <a:rPr lang="en-US" sz="2800" i="0" dirty="0">
                <a:effectLst/>
              </a:rPr>
              <a:t>Policies &amp; procedures</a:t>
            </a:r>
          </a:p>
          <a:p>
            <a:r>
              <a:rPr lang="en-US" sz="2800" dirty="0"/>
              <a:t>Work/life balance</a:t>
            </a:r>
          </a:p>
          <a:p>
            <a:r>
              <a:rPr lang="en-US" sz="2800" i="0" dirty="0">
                <a:effectLst/>
              </a:rPr>
              <a:t>Diversity</a:t>
            </a:r>
          </a:p>
          <a:p>
            <a:r>
              <a:rPr lang="en-US" sz="2800" dirty="0"/>
              <a:t>Equality</a:t>
            </a:r>
          </a:p>
          <a:p>
            <a:r>
              <a:rPr lang="en-US" sz="2800" i="0" dirty="0">
                <a:effectLst/>
              </a:rPr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32396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question mark of a typewriter type bar">
            <a:extLst>
              <a:ext uri="{FF2B5EF4-FFF2-40B4-BE49-F238E27FC236}">
                <a16:creationId xmlns:a16="http://schemas.microsoft.com/office/drawing/2014/main" id="{69A82DD4-D2C4-6598-BFE5-10CCA9DAF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3303" y="0"/>
            <a:ext cx="7062799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A9F303A-B501-28C4-B9D4-9A78FFB921E0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879E2F-BCC9-451A-F639-53CB93F55CD5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9475D32-7C4C-D7EA-E3D1-952D3F9D1448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E0E4F45-071C-45D0-8C99-1C4448A30DA8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D7469CB-05A6-EE2B-F0D0-4FFB53635AAE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0B8678B-D847-D6DC-348C-35F6C0C02472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A71E5B-7CEA-DA55-7A85-D6216700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start with </a:t>
            </a:r>
            <a:br>
              <a:rPr lang="en-GB" dirty="0"/>
            </a:br>
            <a:r>
              <a:rPr lang="en-GB" dirty="0"/>
              <a:t>wellbeing?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732CD-852A-5749-80C2-70C856379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77487" cy="4351338"/>
          </a:xfrm>
        </p:spPr>
        <p:txBody>
          <a:bodyPr>
            <a:normAutofit/>
          </a:bodyPr>
          <a:lstStyle/>
          <a:p>
            <a:r>
              <a:rPr lang="en-GB" sz="2800" dirty="0"/>
              <a:t>It starts with kindness and a change of mindset</a:t>
            </a:r>
          </a:p>
          <a:p>
            <a:r>
              <a:rPr lang="en-GB" sz="2800" dirty="0"/>
              <a:t>Start now!</a:t>
            </a:r>
          </a:p>
          <a:p>
            <a:r>
              <a:rPr lang="en-GB" sz="2800" dirty="0"/>
              <a:t>What do you already do through </a:t>
            </a:r>
            <a:r>
              <a:rPr lang="en-GB" sz="2800" b="1" dirty="0"/>
              <a:t>‘HELPS’ </a:t>
            </a:r>
            <a:r>
              <a:rPr lang="en-GB" sz="2800" dirty="0"/>
              <a:t>and how could you build on that?</a:t>
            </a:r>
          </a:p>
          <a:p>
            <a:r>
              <a:rPr lang="en-GB" sz="2800" dirty="0"/>
              <a:t>Guidance note is coming soon</a:t>
            </a:r>
          </a:p>
          <a:p>
            <a:r>
              <a:rPr lang="en-GB" sz="2800" dirty="0"/>
              <a:t>Voluntary toolkit</a:t>
            </a:r>
          </a:p>
          <a:p>
            <a:r>
              <a:rPr lang="en-GB" sz="2800" dirty="0"/>
              <a:t>Looking for first adopters.</a:t>
            </a:r>
          </a:p>
        </p:txBody>
      </p:sp>
    </p:spTree>
    <p:extLst>
      <p:ext uri="{BB962C8B-B14F-4D97-AF65-F5344CB8AC3E}">
        <p14:creationId xmlns:p14="http://schemas.microsoft.com/office/powerpoint/2010/main" val="1762458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hands making a heart shape&#10;&#10;Description automatically generated">
            <a:extLst>
              <a:ext uri="{FF2B5EF4-FFF2-40B4-BE49-F238E27FC236}">
                <a16:creationId xmlns:a16="http://schemas.microsoft.com/office/drawing/2014/main" id="{D3CE964B-9ACD-954C-C2E4-AB62CA9CED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7322"/>
            <a:ext cx="12192000" cy="8102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2351BD-7003-B4F5-F08D-455ACDE373D1}"/>
              </a:ext>
            </a:extLst>
          </p:cNvPr>
          <p:cNvSpPr txBox="1">
            <a:spLocks/>
          </p:cNvSpPr>
          <p:nvPr/>
        </p:nvSpPr>
        <p:spPr>
          <a:xfrm>
            <a:off x="1066800" y="2993488"/>
            <a:ext cx="10058400" cy="1240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5200" dirty="0">
                <a:solidFill>
                  <a:srgbClr val="FFFFFF"/>
                </a:solidFill>
              </a:rPr>
              <a:t>Thanks for Listening</a:t>
            </a:r>
          </a:p>
          <a:p>
            <a:pPr algn="ctr"/>
            <a:endParaRPr lang="en-US" sz="8000" dirty="0">
              <a:solidFill>
                <a:srgbClr val="FFFFFF"/>
              </a:solidFill>
            </a:endParaRPr>
          </a:p>
          <a:p>
            <a:pPr algn="ctr"/>
            <a:r>
              <a:rPr lang="en-US" sz="21600" dirty="0">
                <a:solidFill>
                  <a:srgbClr val="00B05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4731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2FA6D-FAEC-2BD6-CDF6-F2A63534D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4744" y="3092359"/>
            <a:ext cx="5561729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b="1" dirty="0">
                <a:solidFill>
                  <a:schemeClr val="bg1">
                    <a:lumMod val="95000"/>
                  </a:schemeClr>
                </a:solidFill>
              </a:rPr>
              <a:t>Shelley Jacobs </a:t>
            </a:r>
            <a:r>
              <a:rPr lang="en-GB" sz="1400" i="1" dirty="0">
                <a:solidFill>
                  <a:schemeClr val="bg1">
                    <a:lumMod val="95000"/>
                  </a:schemeClr>
                </a:solidFill>
              </a:rPr>
              <a:t>MSc MFA BA(Hons) ATPI CBP MIoL</a:t>
            </a:r>
            <a:endParaRPr lang="en-GB" sz="2600" i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Operations Director - MLM Ltd.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Business Psychologist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Cognitive Behavioural Coach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Mental Health First Aider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TPI Wellbeing Working Group Member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108C9E-B2A7-0667-A9CD-D67CB84A4C8A}"/>
              </a:ext>
            </a:extLst>
          </p:cNvPr>
          <p:cNvSpPr/>
          <p:nvPr/>
        </p:nvSpPr>
        <p:spPr>
          <a:xfrm>
            <a:off x="1764714" y="415898"/>
            <a:ext cx="2503358" cy="250335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CC669-F923-370B-7B45-37704539D060}"/>
              </a:ext>
            </a:extLst>
          </p:cNvPr>
          <p:cNvSpPr txBox="1"/>
          <p:nvPr/>
        </p:nvSpPr>
        <p:spPr>
          <a:xfrm>
            <a:off x="398617" y="3092359"/>
            <a:ext cx="5398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>
                    <a:lumMod val="95000"/>
                  </a:schemeClr>
                </a:solidFill>
              </a:rPr>
              <a:t>Emily Gray </a:t>
            </a:r>
            <a:r>
              <a:rPr lang="en-GB" sz="1400" i="1" dirty="0">
                <a:solidFill>
                  <a:schemeClr val="bg1">
                    <a:lumMod val="95000"/>
                  </a:schemeClr>
                </a:solidFill>
              </a:rPr>
              <a:t>FTPI AssocRICS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Operations Director - Burns Hamilton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TPI Board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South West Ambassador for Doyenne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Honorary Consultant to Federation of Private Residents Associations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</a:rPr>
              <a:t>TPI Wellbeing Working Group Member</a:t>
            </a:r>
            <a:endParaRPr lang="en-GB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758393-D5F6-DF11-D5E9-0FBF484ED725}"/>
              </a:ext>
            </a:extLst>
          </p:cNvPr>
          <p:cNvSpPr/>
          <p:nvPr/>
        </p:nvSpPr>
        <p:spPr>
          <a:xfrm>
            <a:off x="7923930" y="415898"/>
            <a:ext cx="2503358" cy="2503358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2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explosion of paint&#10;&#10;Description automatically generated">
            <a:extLst>
              <a:ext uri="{FF2B5EF4-FFF2-40B4-BE49-F238E27FC236}">
                <a16:creationId xmlns:a16="http://schemas.microsoft.com/office/drawing/2014/main" id="{D6B03D17-8EEC-E8D8-D627-80EE48846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406" y="16571"/>
            <a:ext cx="12191999" cy="68579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4209C2-E87D-BF60-A9FD-DD21C3F2B0D3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1298058-1D78-554E-2CBF-9E3FC4146584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3429203-EE12-2AB7-2FC3-CA9CEA5BB6B2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68DF203-2066-C277-8C15-075143F5DAAF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3E8961CD-AFEF-73F7-4A44-D3A7F6E9AF37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957A253-3C34-00E8-29B7-0D303E17C99C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958FED-7B5A-033F-2EE9-62D2BDEF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D4CC1-CC8B-3A00-07D8-E94597E0A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61927" cy="4351338"/>
          </a:xfrm>
        </p:spPr>
        <p:txBody>
          <a:bodyPr/>
          <a:lstStyle/>
          <a:p>
            <a:r>
              <a:rPr lang="en-GB" sz="3000" dirty="0"/>
              <a:t>Why wellbeing is important for a thriving workplace</a:t>
            </a:r>
          </a:p>
          <a:p>
            <a:r>
              <a:rPr lang="en-GB" sz="3000" dirty="0"/>
              <a:t>TPI’s wellbeing pillars</a:t>
            </a:r>
          </a:p>
          <a:p>
            <a:r>
              <a:rPr lang="en-GB" sz="3000" dirty="0"/>
              <a:t>How to successfully implement wellbeing into your workplace</a:t>
            </a:r>
          </a:p>
          <a:p>
            <a:r>
              <a:rPr lang="en-GB" sz="3000" dirty="0"/>
              <a:t>When and how to start?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78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silhouette of a person's head&#10;&#10;Description automatically generated">
            <a:extLst>
              <a:ext uri="{FF2B5EF4-FFF2-40B4-BE49-F238E27FC236}">
                <a16:creationId xmlns:a16="http://schemas.microsoft.com/office/drawing/2014/main" id="{391E77B9-6D03-6740-5D9D-0C03523037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359" y="-214891"/>
            <a:ext cx="10019313" cy="70852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9223CB-A8A6-37B1-61A7-A5C448CD8A73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551B96-E734-2852-0AB7-EEB7952F4F5C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5B041450-7BF9-419A-A480-01EC65044DBB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82A75BD-7069-FBE0-07A1-0DB46C74F3C7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1CE2CB23-7CF3-EB3B-355A-492831164A17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A975D08-7FC8-F68F-E111-EF09B4632053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15FCDD-62E7-8853-D1EF-B248B7D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6933-BA51-02CB-EC78-0C853941C7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Overarching wellbeing policy</a:t>
            </a:r>
          </a:p>
          <a:p>
            <a:r>
              <a:rPr lang="en-GB" dirty="0"/>
              <a:t>Purpose is to: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GB" dirty="0"/>
              <a:t>Promote a healthy, supportive, and safe working environment </a:t>
            </a:r>
          </a:p>
          <a:p>
            <a:pPr lvl="1"/>
            <a:r>
              <a:rPr lang="en-GB" dirty="0"/>
              <a:t>Provide resources and initiatives that enhance the overall wellbeing of employees </a:t>
            </a:r>
          </a:p>
          <a:p>
            <a:pPr lvl="1"/>
            <a:r>
              <a:rPr lang="en-GB" dirty="0"/>
              <a:t>Encourage a work-life balance that enables employees to thrive both professionally and personally.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33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560-E77F-8674-F848-186630AC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 ‘One Size Fits All’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531E-3AA5-3B1F-8B23-F1002E6A7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Challenges for both small and large companies:</a:t>
            </a:r>
          </a:p>
          <a:p>
            <a:r>
              <a:rPr lang="en-GB" dirty="0"/>
              <a:t>Personable, human factors vs impersonal and generic</a:t>
            </a:r>
          </a:p>
          <a:p>
            <a:r>
              <a:rPr lang="en-GB" dirty="0"/>
              <a:t>Different resource availability</a:t>
            </a:r>
          </a:p>
          <a:p>
            <a:r>
              <a:rPr lang="en-GB" dirty="0"/>
              <a:t>Menu style option can work well and can be cost effective to not waste money on unused products.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7B99F-55AB-AEB6-65E4-9681C1FA7156}"/>
              </a:ext>
            </a:extLst>
          </p:cNvPr>
          <p:cNvSpPr/>
          <p:nvPr/>
        </p:nvSpPr>
        <p:spPr>
          <a:xfrm>
            <a:off x="6882809" y="1572701"/>
            <a:ext cx="2317898" cy="2317898"/>
          </a:xfrm>
          <a:prstGeom prst="rect">
            <a:avLst/>
          </a:prstGeom>
          <a:solidFill>
            <a:srgbClr val="283A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Majority of TPI member’ firms are SME’s or Micro Businesses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2BE34-A81F-DCFD-2C04-18A64EB7B3E9}"/>
              </a:ext>
            </a:extLst>
          </p:cNvPr>
          <p:cNvSpPr/>
          <p:nvPr/>
        </p:nvSpPr>
        <p:spPr>
          <a:xfrm>
            <a:off x="9391207" y="1565409"/>
            <a:ext cx="2317898" cy="2317898"/>
          </a:xfrm>
          <a:prstGeom prst="rect">
            <a:avLst/>
          </a:prstGeom>
          <a:solidFill>
            <a:srgbClr val="283A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Average is 36 employees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B07DE-814E-F89F-8CC2-C82F08D2DB96}"/>
              </a:ext>
            </a:extLst>
          </p:cNvPr>
          <p:cNvSpPr/>
          <p:nvPr/>
        </p:nvSpPr>
        <p:spPr>
          <a:xfrm>
            <a:off x="6903631" y="4056990"/>
            <a:ext cx="2317898" cy="2317898"/>
          </a:xfrm>
          <a:prstGeom prst="rect">
            <a:avLst/>
          </a:prstGeom>
          <a:solidFill>
            <a:srgbClr val="283A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50% have less than 9 employees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83A69-204A-ABE1-B011-807B8161B4F2}"/>
              </a:ext>
            </a:extLst>
          </p:cNvPr>
          <p:cNvSpPr/>
          <p:nvPr/>
        </p:nvSpPr>
        <p:spPr>
          <a:xfrm>
            <a:off x="9391207" y="4056990"/>
            <a:ext cx="2317898" cy="2317898"/>
          </a:xfrm>
          <a:prstGeom prst="rect">
            <a:avLst/>
          </a:prstGeom>
          <a:solidFill>
            <a:srgbClr val="283A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Median is 9 employees</a:t>
            </a:r>
          </a:p>
        </p:txBody>
      </p:sp>
    </p:spTree>
    <p:extLst>
      <p:ext uri="{BB962C8B-B14F-4D97-AF65-F5344CB8AC3E}">
        <p14:creationId xmlns:p14="http://schemas.microsoft.com/office/powerpoint/2010/main" val="1438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inbow cake with candles">
            <a:extLst>
              <a:ext uri="{FF2B5EF4-FFF2-40B4-BE49-F238E27FC236}">
                <a16:creationId xmlns:a16="http://schemas.microsoft.com/office/drawing/2014/main" id="{FDF2AD91-9BAE-A709-7AB1-12122A3FE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674" y="0"/>
            <a:ext cx="10286011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A8DF2FA-5FD2-0052-CFCA-4E0DA64B5E8A}"/>
              </a:ext>
            </a:extLst>
          </p:cNvPr>
          <p:cNvGrpSpPr/>
          <p:nvPr/>
        </p:nvGrpSpPr>
        <p:grpSpPr>
          <a:xfrm>
            <a:off x="4226072" y="-1223935"/>
            <a:ext cx="13754288" cy="9977025"/>
            <a:chOff x="4589596" y="-1364654"/>
            <a:chExt cx="13754288" cy="99770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C3E42C-680B-64F3-C145-D16C1AA2EB6A}"/>
                </a:ext>
              </a:extLst>
            </p:cNvPr>
            <p:cNvSpPr/>
            <p:nvPr/>
          </p:nvSpPr>
          <p:spPr>
            <a:xfrm>
              <a:off x="4589596" y="-310191"/>
              <a:ext cx="6786282" cy="7936698"/>
            </a:xfrm>
            <a:custGeom>
              <a:avLst/>
              <a:gdLst>
                <a:gd name="connsiteX0" fmla="*/ 0 w 6786282"/>
                <a:gd name="connsiteY0" fmla="*/ 0 h 6837220"/>
                <a:gd name="connsiteX1" fmla="*/ 6786282 w 6786282"/>
                <a:gd name="connsiteY1" fmla="*/ 0 h 6837220"/>
                <a:gd name="connsiteX2" fmla="*/ 6786282 w 6786282"/>
                <a:gd name="connsiteY2" fmla="*/ 16250 h 6837220"/>
                <a:gd name="connsiteX3" fmla="*/ 6750223 w 6786282"/>
                <a:gd name="connsiteY3" fmla="*/ 13508 h 6837220"/>
                <a:gd name="connsiteX4" fmla="*/ 6575612 w 6786282"/>
                <a:gd name="connsiteY4" fmla="*/ 9093 h 6837220"/>
                <a:gd name="connsiteX5" fmla="*/ 3182471 w 6786282"/>
                <a:gd name="connsiteY5" fmla="*/ 3402234 h 6837220"/>
                <a:gd name="connsiteX6" fmla="*/ 6575612 w 6786282"/>
                <a:gd name="connsiteY6" fmla="*/ 6795375 h 6837220"/>
                <a:gd name="connsiteX7" fmla="*/ 6750223 w 6786282"/>
                <a:gd name="connsiteY7" fmla="*/ 6790960 h 6837220"/>
                <a:gd name="connsiteX8" fmla="*/ 6786282 w 6786282"/>
                <a:gd name="connsiteY8" fmla="*/ 6788218 h 6837220"/>
                <a:gd name="connsiteX9" fmla="*/ 6786282 w 6786282"/>
                <a:gd name="connsiteY9" fmla="*/ 6837220 h 6837220"/>
                <a:gd name="connsiteX10" fmla="*/ 0 w 6786282"/>
                <a:gd name="connsiteY10" fmla="*/ 6837220 h 683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6282" h="6837220">
                  <a:moveTo>
                    <a:pt x="0" y="0"/>
                  </a:moveTo>
                  <a:lnTo>
                    <a:pt x="6786282" y="0"/>
                  </a:lnTo>
                  <a:lnTo>
                    <a:pt x="6786282" y="16250"/>
                  </a:lnTo>
                  <a:lnTo>
                    <a:pt x="6750223" y="13508"/>
                  </a:lnTo>
                  <a:cubicBezTo>
                    <a:pt x="6692390" y="10577"/>
                    <a:pt x="6634174" y="9093"/>
                    <a:pt x="6575612" y="9093"/>
                  </a:cubicBezTo>
                  <a:cubicBezTo>
                    <a:pt x="4701632" y="9093"/>
                    <a:pt x="3182471" y="1528254"/>
                    <a:pt x="3182471" y="3402234"/>
                  </a:cubicBezTo>
                  <a:cubicBezTo>
                    <a:pt x="3182471" y="5276214"/>
                    <a:pt x="4701632" y="6795375"/>
                    <a:pt x="6575612" y="6795375"/>
                  </a:cubicBezTo>
                  <a:cubicBezTo>
                    <a:pt x="6634174" y="6795375"/>
                    <a:pt x="6692390" y="6793892"/>
                    <a:pt x="6750223" y="6790960"/>
                  </a:cubicBezTo>
                  <a:lnTo>
                    <a:pt x="6786282" y="6788218"/>
                  </a:lnTo>
                  <a:lnTo>
                    <a:pt x="6786282" y="6837220"/>
                  </a:lnTo>
                  <a:lnTo>
                    <a:pt x="0" y="6837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CA15675-A99D-7BDE-286C-0E5F9016E909}"/>
                </a:ext>
              </a:extLst>
            </p:cNvPr>
            <p:cNvSpPr/>
            <p:nvPr/>
          </p:nvSpPr>
          <p:spPr>
            <a:xfrm rot="14253203">
              <a:off x="7395685" y="-257947"/>
              <a:ext cx="9229232" cy="7763612"/>
            </a:xfrm>
            <a:prstGeom prst="arc">
              <a:avLst>
                <a:gd name="adj1" fmla="val 14722946"/>
                <a:gd name="adj2" fmla="val 0"/>
              </a:avLst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3C37C96-4539-18D4-EDF6-0035C5BA3972}"/>
                </a:ext>
              </a:extLst>
            </p:cNvPr>
            <p:cNvSpPr/>
            <p:nvPr/>
          </p:nvSpPr>
          <p:spPr>
            <a:xfrm rot="14253203">
              <a:off x="8234648" y="-1270818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B6BC15F-D14D-662F-5896-37B3B483A9B3}"/>
                </a:ext>
              </a:extLst>
            </p:cNvPr>
            <p:cNvSpPr/>
            <p:nvPr/>
          </p:nvSpPr>
          <p:spPr>
            <a:xfrm rot="14253203">
              <a:off x="8419469" y="-849812"/>
              <a:ext cx="9977025" cy="8947342"/>
            </a:xfrm>
            <a:prstGeom prst="arc">
              <a:avLst>
                <a:gd name="adj1" fmla="val 14722946"/>
                <a:gd name="adj2" fmla="val 0"/>
              </a:avLst>
            </a:prstGeom>
            <a:ln w="139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  <a:gd name="connsiteX3" fmla="*/ 8167463 w 8891484"/>
                        <a:gd name="connsiteY3" fmla="*/ 4473671 h 8947342"/>
                        <a:gd name="connsiteX4" fmla="*/ 7532357 w 8891484"/>
                        <a:gd name="connsiteY4" fmla="*/ 4473671 h 8947342"/>
                        <a:gd name="connsiteX5" fmla="*/ 6986166 w 8891484"/>
                        <a:gd name="connsiteY5" fmla="*/ 4473671 h 8947342"/>
                        <a:gd name="connsiteX6" fmla="*/ 6439975 w 8891484"/>
                        <a:gd name="connsiteY6" fmla="*/ 4473671 h 8947342"/>
                        <a:gd name="connsiteX7" fmla="*/ 5804869 w 8891484"/>
                        <a:gd name="connsiteY7" fmla="*/ 4473671 h 8947342"/>
                        <a:gd name="connsiteX8" fmla="*/ 5169763 w 8891484"/>
                        <a:gd name="connsiteY8" fmla="*/ 4473671 h 8947342"/>
                        <a:gd name="connsiteX9" fmla="*/ 4445742 w 8891484"/>
                        <a:gd name="connsiteY9" fmla="*/ 4473671 h 8947342"/>
                        <a:gd name="connsiteX10" fmla="*/ 4217041 w 8891484"/>
                        <a:gd name="connsiteY10" fmla="*/ 3974550 h 8947342"/>
                        <a:gd name="connsiteX11" fmla="*/ 3951111 w 8891484"/>
                        <a:gd name="connsiteY11" fmla="*/ 3394177 h 8947342"/>
                        <a:gd name="connsiteX12" fmla="*/ 3703795 w 8891484"/>
                        <a:gd name="connsiteY12" fmla="*/ 2854430 h 8947342"/>
                        <a:gd name="connsiteX13" fmla="*/ 3400634 w 8891484"/>
                        <a:gd name="connsiteY13" fmla="*/ 2192805 h 8947342"/>
                        <a:gd name="connsiteX14" fmla="*/ 3097473 w 8891484"/>
                        <a:gd name="connsiteY14" fmla="*/ 1531179 h 8947342"/>
                        <a:gd name="connsiteX15" fmla="*/ 2868772 w 8891484"/>
                        <a:gd name="connsiteY15" fmla="*/ 1032058 h 8947342"/>
                        <a:gd name="connsiteX16" fmla="*/ 2584226 w 8891484"/>
                        <a:gd name="connsiteY16" fmla="*/ 411059 h 8947342"/>
                        <a:gd name="connsiteX0" fmla="*/ 2584226 w 8891484"/>
                        <a:gd name="connsiteY0" fmla="*/ 411059 h 8947342"/>
                        <a:gd name="connsiteX1" fmla="*/ 6857592 w 8891484"/>
                        <a:gd name="connsiteY1" fmla="*/ 715561 h 8947342"/>
                        <a:gd name="connsiteX2" fmla="*/ 8891484 w 8891484"/>
                        <a:gd name="connsiteY2" fmla="*/ 4473671 h 894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91484" h="8947342" stroke="0" extrusionOk="0">
                          <a:moveTo>
                            <a:pt x="2584226" y="411059"/>
                          </a:moveTo>
                          <a:cubicBezTo>
                            <a:pt x="3655046" y="-422459"/>
                            <a:pt x="5353331" y="-30778"/>
                            <a:pt x="6857592" y="715561"/>
                          </a:cubicBezTo>
                          <a:cubicBezTo>
                            <a:pt x="8376470" y="1592403"/>
                            <a:pt x="8528411" y="2966295"/>
                            <a:pt x="8891484" y="4473671"/>
                          </a:cubicBezTo>
                          <a:cubicBezTo>
                            <a:pt x="8691123" y="4483920"/>
                            <a:pt x="8341980" y="4488112"/>
                            <a:pt x="8167463" y="4473671"/>
                          </a:cubicBezTo>
                          <a:cubicBezTo>
                            <a:pt x="7992946" y="4459230"/>
                            <a:pt x="7812558" y="4505376"/>
                            <a:pt x="7532357" y="4473671"/>
                          </a:cubicBezTo>
                          <a:cubicBezTo>
                            <a:pt x="7252156" y="4441966"/>
                            <a:pt x="7178538" y="4452258"/>
                            <a:pt x="6986166" y="4473671"/>
                          </a:cubicBezTo>
                          <a:cubicBezTo>
                            <a:pt x="6793794" y="4495084"/>
                            <a:pt x="6596115" y="4455953"/>
                            <a:pt x="6439975" y="4473671"/>
                          </a:cubicBezTo>
                          <a:cubicBezTo>
                            <a:pt x="6283835" y="4491389"/>
                            <a:pt x="5939209" y="4480914"/>
                            <a:pt x="5804869" y="4473671"/>
                          </a:cubicBezTo>
                          <a:cubicBezTo>
                            <a:pt x="5670529" y="4466428"/>
                            <a:pt x="5403923" y="4454939"/>
                            <a:pt x="5169763" y="4473671"/>
                          </a:cubicBezTo>
                          <a:cubicBezTo>
                            <a:pt x="4935603" y="4492403"/>
                            <a:pt x="4796549" y="4474676"/>
                            <a:pt x="4445742" y="4473671"/>
                          </a:cubicBezTo>
                          <a:cubicBezTo>
                            <a:pt x="4366436" y="4271345"/>
                            <a:pt x="4337185" y="4182103"/>
                            <a:pt x="4217041" y="3974550"/>
                          </a:cubicBezTo>
                          <a:cubicBezTo>
                            <a:pt x="4096897" y="3766997"/>
                            <a:pt x="4090039" y="3641252"/>
                            <a:pt x="3951111" y="3394177"/>
                          </a:cubicBezTo>
                          <a:cubicBezTo>
                            <a:pt x="3812183" y="3147102"/>
                            <a:pt x="3798816" y="3084244"/>
                            <a:pt x="3703795" y="2854430"/>
                          </a:cubicBezTo>
                          <a:cubicBezTo>
                            <a:pt x="3608774" y="2624616"/>
                            <a:pt x="3477766" y="2425905"/>
                            <a:pt x="3400634" y="2192805"/>
                          </a:cubicBezTo>
                          <a:cubicBezTo>
                            <a:pt x="3323502" y="1959705"/>
                            <a:pt x="3175115" y="1694248"/>
                            <a:pt x="3097473" y="1531179"/>
                          </a:cubicBezTo>
                          <a:cubicBezTo>
                            <a:pt x="3019831" y="1368110"/>
                            <a:pt x="2916660" y="1141869"/>
                            <a:pt x="2868772" y="1032058"/>
                          </a:cubicBezTo>
                          <a:cubicBezTo>
                            <a:pt x="2820884" y="922247"/>
                            <a:pt x="2669928" y="604778"/>
                            <a:pt x="2584226" y="411059"/>
                          </a:cubicBezTo>
                          <a:close/>
                        </a:path>
                        <a:path w="8891484" h="8947342" fill="none" extrusionOk="0">
                          <a:moveTo>
                            <a:pt x="2584226" y="411059"/>
                          </a:moveTo>
                          <a:cubicBezTo>
                            <a:pt x="3935472" y="-293670"/>
                            <a:pt x="5586035" y="-212278"/>
                            <a:pt x="6857592" y="715561"/>
                          </a:cubicBezTo>
                          <a:cubicBezTo>
                            <a:pt x="7977854" y="1625856"/>
                            <a:pt x="8713446" y="3273088"/>
                            <a:pt x="8891484" y="4473671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9820676-D10F-CA78-6065-5A8522912988}"/>
                </a:ext>
              </a:extLst>
            </p:cNvPr>
            <p:cNvSpPr/>
            <p:nvPr/>
          </p:nvSpPr>
          <p:spPr>
            <a:xfrm rot="14318196">
              <a:off x="9270156" y="-951354"/>
              <a:ext cx="8997031" cy="9150424"/>
            </a:xfrm>
            <a:prstGeom prst="arc">
              <a:avLst>
                <a:gd name="adj1" fmla="val 14722946"/>
                <a:gd name="adj2" fmla="val 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C9A9D3-F82A-4A4C-7600-2D9E5942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86282" cy="1325563"/>
          </a:xfrm>
        </p:spPr>
        <p:txBody>
          <a:bodyPr/>
          <a:lstStyle/>
          <a:p>
            <a:r>
              <a:rPr lang="en-GB" dirty="0"/>
              <a:t>Why is wellbeing at work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0971-5010-282C-DE92-5B383024C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4299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Employees feel psychologically safe and supported</a:t>
            </a:r>
          </a:p>
          <a:p>
            <a:r>
              <a:rPr lang="en-US" sz="2800" dirty="0"/>
              <a:t>Enables people to thrive and be engaged</a:t>
            </a:r>
          </a:p>
          <a:p>
            <a:r>
              <a:rPr lang="en-US" sz="2800" dirty="0"/>
              <a:t>Lowers employee turnover &amp; absenteeism</a:t>
            </a:r>
          </a:p>
          <a:p>
            <a:r>
              <a:rPr lang="en-US" sz="2800" dirty="0"/>
              <a:t>Greater productivity</a:t>
            </a:r>
          </a:p>
          <a:p>
            <a:r>
              <a:rPr lang="en-GB" sz="2800" dirty="0"/>
              <a:t>BUT you need ALL the ingredients to make the ‘Wellbeing Cake’ rise!</a:t>
            </a:r>
          </a:p>
        </p:txBody>
      </p:sp>
    </p:spTree>
    <p:extLst>
      <p:ext uri="{BB962C8B-B14F-4D97-AF65-F5344CB8AC3E}">
        <p14:creationId xmlns:p14="http://schemas.microsoft.com/office/powerpoint/2010/main" val="1916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F6D8F7-8D1B-0322-450D-488312D8B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82452"/>
              </p:ext>
            </p:extLst>
          </p:nvPr>
        </p:nvGraphicFramePr>
        <p:xfrm>
          <a:off x="2981573" y="1322371"/>
          <a:ext cx="6533801" cy="5024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593">
                  <a:extLst>
                    <a:ext uri="{9D8B030D-6E8A-4147-A177-3AD203B41FA5}">
                      <a16:colId xmlns:a16="http://schemas.microsoft.com/office/drawing/2014/main" val="3358753794"/>
                    </a:ext>
                  </a:extLst>
                </a:gridCol>
                <a:gridCol w="5161208">
                  <a:extLst>
                    <a:ext uri="{9D8B030D-6E8A-4147-A177-3AD203B41FA5}">
                      <a16:colId xmlns:a16="http://schemas.microsoft.com/office/drawing/2014/main" val="2643036241"/>
                    </a:ext>
                  </a:extLst>
                </a:gridCol>
              </a:tblGrid>
              <a:tr h="1004939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rgbClr val="001F47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ealth &amp; wellness at work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73651"/>
                  </a:ext>
                </a:extLst>
              </a:tr>
              <a:tr h="1004939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rgbClr val="001F47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mployee voice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362283"/>
                  </a:ext>
                </a:extLst>
              </a:tr>
              <a:tr h="1004939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rgbClr val="001F47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eadership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127977"/>
                  </a:ext>
                </a:extLst>
              </a:tr>
              <a:tr h="1004939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rgbClr val="001F47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ersonal growth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726126"/>
                  </a:ext>
                </a:extLst>
              </a:tr>
              <a:tr h="1004939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rgbClr val="001F47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upportive culture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513659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7163C03E-B4CB-5F30-2395-3CC8A290838C}"/>
              </a:ext>
            </a:extLst>
          </p:cNvPr>
          <p:cNvGrpSpPr/>
          <p:nvPr/>
        </p:nvGrpSpPr>
        <p:grpSpPr>
          <a:xfrm>
            <a:off x="2986317" y="1335252"/>
            <a:ext cx="811003" cy="5003870"/>
            <a:chOff x="169455" y="1244125"/>
            <a:chExt cx="811003" cy="500387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12F7463-8F0C-4A0C-6E08-335D721CE22A}"/>
                </a:ext>
              </a:extLst>
            </p:cNvPr>
            <p:cNvSpPr/>
            <p:nvPr/>
          </p:nvSpPr>
          <p:spPr>
            <a:xfrm rot="5400000">
              <a:off x="81086" y="1332494"/>
              <a:ext cx="987742" cy="81100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444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079334D-FE6C-3BBC-2F76-0780545F19E4}"/>
                </a:ext>
              </a:extLst>
            </p:cNvPr>
            <p:cNvSpPr/>
            <p:nvPr/>
          </p:nvSpPr>
          <p:spPr>
            <a:xfrm rot="5400000">
              <a:off x="81086" y="2336526"/>
              <a:ext cx="987742" cy="811003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444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32656EA-8406-5E50-2CF4-278D8CF15740}"/>
                </a:ext>
              </a:extLst>
            </p:cNvPr>
            <p:cNvSpPr/>
            <p:nvPr/>
          </p:nvSpPr>
          <p:spPr>
            <a:xfrm rot="5400000">
              <a:off x="81086" y="3340558"/>
              <a:ext cx="987742" cy="811003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444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1DA0ED5-152D-C365-6FB6-4D2997D7180D}"/>
                </a:ext>
              </a:extLst>
            </p:cNvPr>
            <p:cNvSpPr/>
            <p:nvPr/>
          </p:nvSpPr>
          <p:spPr>
            <a:xfrm rot="5400000">
              <a:off x="81086" y="4344590"/>
              <a:ext cx="987742" cy="811003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444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7CC1B73-5CF6-3B60-EF55-E5AD3943D295}"/>
                </a:ext>
              </a:extLst>
            </p:cNvPr>
            <p:cNvSpPr/>
            <p:nvPr/>
          </p:nvSpPr>
          <p:spPr>
            <a:xfrm rot="5400000">
              <a:off x="81086" y="5348622"/>
              <a:ext cx="987742" cy="81100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444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9DEA75-3919-7976-217F-6A151FF093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705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TPI Wellbeing Pillars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6E6EB-0E51-B886-7725-5FDB29B2D401}"/>
              </a:ext>
            </a:extLst>
          </p:cNvPr>
          <p:cNvSpPr txBox="1"/>
          <p:nvPr/>
        </p:nvSpPr>
        <p:spPr>
          <a:xfrm>
            <a:off x="2981573" y="2488645"/>
            <a:ext cx="4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Plus Jakarta Sans"/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84769-4724-A424-A122-DEC218B5B17F}"/>
              </a:ext>
            </a:extLst>
          </p:cNvPr>
          <p:cNvSpPr txBox="1"/>
          <p:nvPr/>
        </p:nvSpPr>
        <p:spPr>
          <a:xfrm>
            <a:off x="2981573" y="1473626"/>
            <a:ext cx="4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Plus Jakarta Sans"/>
              </a:rPr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6E213E-D496-FA8B-6976-75213B8A5625}"/>
              </a:ext>
            </a:extLst>
          </p:cNvPr>
          <p:cNvSpPr txBox="1"/>
          <p:nvPr/>
        </p:nvSpPr>
        <p:spPr>
          <a:xfrm>
            <a:off x="2977524" y="3475203"/>
            <a:ext cx="4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Plus Jakarta Sans"/>
              </a:rPr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99309-24F0-8811-A6B1-5EEFE34CA9D0}"/>
              </a:ext>
            </a:extLst>
          </p:cNvPr>
          <p:cNvSpPr txBox="1"/>
          <p:nvPr/>
        </p:nvSpPr>
        <p:spPr>
          <a:xfrm>
            <a:off x="2977524" y="4490222"/>
            <a:ext cx="4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Plus Jakarta Sans"/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955C2-4F17-6B7C-4DA0-70AFDB2432C7}"/>
              </a:ext>
            </a:extLst>
          </p:cNvPr>
          <p:cNvSpPr txBox="1"/>
          <p:nvPr/>
        </p:nvSpPr>
        <p:spPr>
          <a:xfrm>
            <a:off x="2983276" y="5505241"/>
            <a:ext cx="4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Plus Jakarta San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13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ethoscope with cable making heart monitor shape">
            <a:extLst>
              <a:ext uri="{FF2B5EF4-FFF2-40B4-BE49-F238E27FC236}">
                <a16:creationId xmlns:a16="http://schemas.microsoft.com/office/drawing/2014/main" id="{7AF9B828-A948-5270-533D-190905024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4813" y="0"/>
            <a:ext cx="13541625" cy="9187543"/>
          </a:xfrm>
          <a:prstGeom prst="rect">
            <a:avLst/>
          </a:prstGeom>
        </p:spPr>
      </p:pic>
      <p:sp useBgFill="1">
        <p:nvSpPr>
          <p:cNvPr id="50" name="Rectangle 49" hidden="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BD6A0-1B06-3998-5DF8-1ECEB4A5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-114039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/>
              <a:t>Health &amp; Wellness </a:t>
            </a:r>
            <a:br>
              <a:rPr lang="en-US" sz="8000" b="1" dirty="0"/>
            </a:br>
            <a:r>
              <a:rPr lang="en-US" sz="8000" b="1" dirty="0"/>
              <a:t>at Work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4538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11225</TotalTime>
  <Words>850</Words>
  <Application>Microsoft Office PowerPoint</Application>
  <PresentationFormat>Widescreen</PresentationFormat>
  <Paragraphs>201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Plus Jakarta Sans</vt:lpstr>
      <vt:lpstr>Office Theme</vt:lpstr>
      <vt:lpstr>1_Office Theme</vt:lpstr>
      <vt:lpstr>Maximising Wellbeing – Strategies for a Thriving Workplace </vt:lpstr>
      <vt:lpstr>PowerPoint Presentation</vt:lpstr>
      <vt:lpstr>PowerPoint Presentation</vt:lpstr>
      <vt:lpstr>Session Objectives</vt:lpstr>
      <vt:lpstr>Wellbeing Policy</vt:lpstr>
      <vt:lpstr>Not a ‘One Size Fits All’ Approach</vt:lpstr>
      <vt:lpstr>Why is wellbeing at work important?</vt:lpstr>
      <vt:lpstr>TPI Wellbeing Pillars</vt:lpstr>
      <vt:lpstr>Health &amp; Wellness  at Work</vt:lpstr>
      <vt:lpstr>Health &amp; Wellness at Work</vt:lpstr>
      <vt:lpstr>Health &amp; Wellness at Work</vt:lpstr>
      <vt:lpstr>Employee Voice </vt:lpstr>
      <vt:lpstr>Employee Voice</vt:lpstr>
      <vt:lpstr>Employee Voice</vt:lpstr>
      <vt:lpstr>PowerPoint Presentation</vt:lpstr>
      <vt:lpstr>Leadership</vt:lpstr>
      <vt:lpstr>Leadership</vt:lpstr>
      <vt:lpstr>Personal Growth </vt:lpstr>
      <vt:lpstr>Personal Growth</vt:lpstr>
      <vt:lpstr>Personal Growth</vt:lpstr>
      <vt:lpstr>Supportive Culture </vt:lpstr>
      <vt:lpstr>Supportive Culture</vt:lpstr>
      <vt:lpstr>Supportive Culture</vt:lpstr>
      <vt:lpstr>How do you start with  wellbeing?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XXX</dc:title>
  <dc:creator>Shelley Jacobs</dc:creator>
  <cp:lastModifiedBy>Oscar Veldhoven</cp:lastModifiedBy>
  <cp:revision>16</cp:revision>
  <dcterms:created xsi:type="dcterms:W3CDTF">2024-09-17T13:28:19Z</dcterms:created>
  <dcterms:modified xsi:type="dcterms:W3CDTF">2024-10-28T11:44:02Z</dcterms:modified>
</cp:coreProperties>
</file>